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4"/>
  </p:notesMasterIdLst>
  <p:sldIdLst>
    <p:sldId id="267" r:id="rId2"/>
    <p:sldId id="268" r:id="rId3"/>
    <p:sldId id="269" r:id="rId4"/>
    <p:sldId id="257" r:id="rId5"/>
    <p:sldId id="270" r:id="rId6"/>
    <p:sldId id="258" r:id="rId7"/>
    <p:sldId id="271" r:id="rId8"/>
    <p:sldId id="259" r:id="rId9"/>
    <p:sldId id="272" r:id="rId10"/>
    <p:sldId id="273" r:id="rId11"/>
    <p:sldId id="264" r:id="rId12"/>
    <p:sldId id="274" r:id="rId13"/>
    <p:sldId id="260" r:id="rId14"/>
    <p:sldId id="275" r:id="rId15"/>
    <p:sldId id="261" r:id="rId16"/>
    <p:sldId id="276" r:id="rId17"/>
    <p:sldId id="263" r:id="rId18"/>
    <p:sldId id="277" r:id="rId19"/>
    <p:sldId id="265" r:id="rId20"/>
    <p:sldId id="278" r:id="rId21"/>
    <p:sldId id="262" r:id="rId22"/>
    <p:sldId id="266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0" d="100"/>
          <a:sy n="80" d="100"/>
        </p:scale>
        <p:origin x="15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3F502-D8C5-496A-AB86-110A9D89EB6C}" type="datetimeFigureOut">
              <a:rPr lang="el-GR" smtClean="0"/>
              <a:pPr/>
              <a:t>17/5/2024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189F3-F5EE-4B1D-AA33-F5DD9CE0943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17/5/2024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17/5/2024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17/5/2024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17/5/2024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17/5/2024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17/5/2024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ΖΩΑ ΠΟΥ ΑΠΕΙΛΟΥΝΤΑΙ </a:t>
            </a:r>
            <a:br>
              <a:rPr lang="el-GR" dirty="0"/>
            </a:br>
            <a:r>
              <a:rPr lang="el-GR" dirty="0"/>
              <a:t>ΜΕ ΕΞΑΦΑΝΙΣΗ </a:t>
            </a:r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2000" b="1" dirty="0"/>
              <a:t>ΑΠΟ</a:t>
            </a:r>
            <a:r>
              <a:rPr lang="en-US" sz="2000" b="1" dirty="0"/>
              <a:t> </a:t>
            </a:r>
            <a:r>
              <a:rPr lang="el-GR" sz="2000" b="1" dirty="0"/>
              <a:t>ΤΙΣ ΜΑΘΗΤΡΙΕΣ ΚΑΙ  ΤΟΥΣ ΜΑΘΗΤΕΣ </a:t>
            </a:r>
          </a:p>
          <a:p>
            <a:r>
              <a:rPr lang="el-GR" sz="2000" b="1" dirty="0"/>
              <a:t>ΤΗΣ  Β΄ΤΑΞΗΣ</a:t>
            </a:r>
          </a:p>
          <a:p>
            <a:r>
              <a:rPr lang="el-GR" sz="2000" b="1" dirty="0"/>
              <a:t> ΤΟΥ ΔΗΜ. ΣΧ. ΝΙΚΑΙΑΣ ΛΑΡΙΣΑΣ</a:t>
            </a:r>
          </a:p>
          <a:p>
            <a:r>
              <a:rPr lang="el-GR" sz="2000" b="1" dirty="0"/>
              <a:t>2023-24</a:t>
            </a:r>
          </a:p>
          <a:p>
            <a:endParaRPr lang="el-GR" sz="2000" b="1" dirty="0"/>
          </a:p>
          <a:p>
            <a:endParaRPr lang="el-GR" sz="2000" b="1" dirty="0"/>
          </a:p>
        </p:txBody>
      </p:sp>
      <p:pic>
        <p:nvPicPr>
          <p:cNvPr id="2" name="Leo Rojas  El Condor Pasa Videoclip">
            <a:hlinkClick r:id="" action="ppaction://media"/>
            <a:extLst>
              <a:ext uri="{FF2B5EF4-FFF2-40B4-BE49-F238E27FC236}">
                <a16:creationId xmlns:a16="http://schemas.microsoft.com/office/drawing/2014/main" id="{2A03C946-AD15-3454-D396-497F3CD75F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ΚΡΙ-ΚΡΙ ΤΟ ΑΓΡΙΟΚΑΤΣΙΚΟ ΤΗΣ ΚΡΗΤΗΣ</a:t>
            </a:r>
          </a:p>
        </p:txBody>
      </p:sp>
      <p:pic>
        <p:nvPicPr>
          <p:cNvPr id="6" name="Picture 2" descr="C:\Users\User\Desktop\ΠΡΟΧΕΙΡΟ ΖΩΑ ΥΠΟ ΕΞΑΦΑΝΙΣΗ\ΚΡΙ ΚΡ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2447925" cy="1866900"/>
          </a:xfrm>
          <a:prstGeom prst="rect">
            <a:avLst/>
          </a:prstGeom>
          <a:noFill/>
        </p:spPr>
      </p:pic>
      <p:pic>
        <p:nvPicPr>
          <p:cNvPr id="8" name="Picture 1" descr="C:\Users\User\Desktop\ΠΡΟΧΕΙΡΟ ΖΩΑ ΥΠΟ ΕΞΑΦΑΝΙΣΗ\10000026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63986"/>
            <a:ext cx="3286148" cy="2323094"/>
          </a:xfrm>
          <a:prstGeom prst="rect">
            <a:avLst/>
          </a:prstGeom>
          <a:noFill/>
        </p:spPr>
      </p:pic>
      <p:pic>
        <p:nvPicPr>
          <p:cNvPr id="13313" name="Picture 1" descr="C:\Users\User\Desktop\ΠΡΟΧΕΙΡΟ ΖΩΑ ΥΠΟ ΕΞΑΦΑΝΙΣΗ\1000002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00569"/>
            <a:ext cx="3143272" cy="2221931"/>
          </a:xfrm>
          <a:prstGeom prst="rect">
            <a:avLst/>
          </a:prstGeom>
          <a:noFill/>
        </p:spPr>
      </p:pic>
      <p:pic>
        <p:nvPicPr>
          <p:cNvPr id="13314" name="Picture 2" descr="C:\Users\User\Desktop\ΠΡΟΧΕΙΡΟ ΖΩΑ ΥΠΟ ΕΞΑΦΑΝΙΣΗ\10000026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57693"/>
            <a:ext cx="3214710" cy="22735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ΚΡΙ-ΚΡΙ ΤΟ ΑΓΡΙΟΚΑΤΣΙΚΟ ΤΗΣ ΚΡΗΤΗΣ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4294967295"/>
          </p:nvPr>
        </p:nvSpPr>
        <p:spPr>
          <a:xfrm>
            <a:off x="571472" y="1435100"/>
            <a:ext cx="7072362" cy="456565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ΔΕΛΤΙΟ ΤΑΥΤΟΤΗΤΑΣ</a:t>
            </a:r>
          </a:p>
          <a:p>
            <a:pPr>
              <a:buNone/>
            </a:pPr>
            <a:endParaRPr lang="el-GR" b="1" u="sng" dirty="0"/>
          </a:p>
          <a:p>
            <a:pPr>
              <a:buNone/>
            </a:pPr>
            <a:r>
              <a:rPr lang="el-GR" b="1" u="sng" dirty="0"/>
              <a:t>ΟΝΟΜΑ</a:t>
            </a:r>
            <a:r>
              <a:rPr lang="el-GR" b="1" dirty="0"/>
              <a:t>:ΚΡΙ-ΚΡΙ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ΧΑΡΑΚΤΗΡΙΣΤΙΚΑ ΤΟΥ ΣΩΜΑΤΟΣ:</a:t>
            </a:r>
          </a:p>
          <a:p>
            <a:pPr>
              <a:buNone/>
            </a:pPr>
            <a:r>
              <a:rPr lang="el-GR" b="1" dirty="0"/>
              <a:t>Είναι θηλαστικό, έχει ανοιχτόχρωμη καφέ γούνα με μία σκούρα λωρίδα γύρω από τον λαιμό του. Ζει στην Κρήτη από τα </a:t>
            </a:r>
            <a:r>
              <a:rPr lang="el-GR" b="1" dirty="0" err="1"/>
              <a:t>παναρχαία</a:t>
            </a:r>
            <a:r>
              <a:rPr lang="el-GR" b="1" dirty="0"/>
              <a:t> χρόνια.</a:t>
            </a:r>
          </a:p>
          <a:p>
            <a:pPr>
              <a:buNone/>
            </a:pPr>
            <a:r>
              <a:rPr lang="el-GR" b="1" dirty="0"/>
              <a:t>Το αρσενικό έχει κέρατα.</a:t>
            </a:r>
          </a:p>
          <a:p>
            <a:pPr>
              <a:buNone/>
            </a:pPr>
            <a:r>
              <a:rPr lang="el-GR" b="1" dirty="0"/>
              <a:t> </a:t>
            </a:r>
            <a:endParaRPr lang="el-GR" dirty="0"/>
          </a:p>
          <a:p>
            <a:pPr>
              <a:buNone/>
            </a:pPr>
            <a:r>
              <a:rPr lang="el-GR" b="1" u="sng" dirty="0"/>
              <a:t>ΣΥΝΗΘΕΙΕΣ – ΣΥΜΠΕΡΙΦΟΡΕΣ:</a:t>
            </a:r>
          </a:p>
          <a:p>
            <a:pPr>
              <a:buNone/>
            </a:pPr>
            <a:r>
              <a:rPr lang="el-GR" b="1" dirty="0"/>
              <a:t>Είναι ζώο ντροπαλό και αποφεύγει τους ανθρώπους. Μπορεί να κάνει μεγάλα άλματα και να σκαρφαλώνει κατακόρυφα σε γκρεμούς.</a:t>
            </a:r>
            <a:endParaRPr lang="el-GR" dirty="0"/>
          </a:p>
          <a:p>
            <a:pPr>
              <a:buNone/>
            </a:pPr>
            <a:r>
              <a:rPr lang="el-GR" b="1" dirty="0"/>
              <a:t> </a:t>
            </a:r>
            <a:endParaRPr lang="el-GR" dirty="0"/>
          </a:p>
          <a:p>
            <a:pPr>
              <a:buNone/>
            </a:pPr>
            <a:r>
              <a:rPr lang="el-GR" b="1" u="sng" dirty="0"/>
              <a:t>ΑΓΑΠΗΜΕΝΟ ΦΑΓΗΤΟ:</a:t>
            </a:r>
          </a:p>
          <a:p>
            <a:pPr>
              <a:buNone/>
            </a:pPr>
            <a:r>
              <a:rPr lang="el-GR" b="1" dirty="0"/>
              <a:t>Είναι ζώο φυτοφάγο, του αρέσει το καθαρό χορτάρι που φυτρώνει στις σχισμές των βράχων.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b="1" u="sng" dirty="0"/>
              <a:t> ΑΠΕΙΛΕΙΤΑΙ</a:t>
            </a:r>
            <a:r>
              <a:rPr lang="el-GR" b="1" dirty="0"/>
              <a:t>:</a:t>
            </a:r>
          </a:p>
          <a:p>
            <a:pPr>
              <a:buNone/>
            </a:pPr>
            <a:r>
              <a:rPr lang="el-GR" b="1" dirty="0"/>
              <a:t>Από το παράνομο κυνήγι ,τα σαρκοφάγα ζώα.</a:t>
            </a:r>
          </a:p>
          <a:p>
            <a:endParaRPr lang="el-GR" dirty="0"/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ΚΑΦΕ ΑΡΚΟΥΔΑ</a:t>
            </a:r>
          </a:p>
        </p:txBody>
      </p:sp>
      <p:pic>
        <p:nvPicPr>
          <p:cNvPr id="7" name="Picture 2" descr="C:\Users\User\Desktop\ΠΡΟΧΕΙΡΟ ΖΩΑ ΥΠΟ ΕΞΑΦΑΝΙΣΗ\ΑΡΚΟΥΔ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500462" cy="2258362"/>
          </a:xfrm>
          <a:prstGeom prst="rect">
            <a:avLst/>
          </a:prstGeom>
          <a:noFill/>
        </p:spPr>
      </p:pic>
      <p:pic>
        <p:nvPicPr>
          <p:cNvPr id="11265" name="Picture 1" descr="C:\Users\User\Desktop\ΠΡΟΧΕΙΡΟ ΖΩΑ ΥΠΟ ΕΞΑΦΑΝΙΣΗ\1000002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71612"/>
            <a:ext cx="3232625" cy="2286016"/>
          </a:xfrm>
          <a:prstGeom prst="rect">
            <a:avLst/>
          </a:prstGeom>
          <a:noFill/>
        </p:spPr>
      </p:pic>
      <p:pic>
        <p:nvPicPr>
          <p:cNvPr id="11266" name="Picture 2" descr="C:\Users\User\Desktop\ΠΡΟΧΕΙΡΟ ΖΩΑ ΥΠΟ ΕΞΑΦΑΝΙΣΗ\1000002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071942"/>
            <a:ext cx="3636254" cy="2571768"/>
          </a:xfrm>
          <a:prstGeom prst="rect">
            <a:avLst/>
          </a:prstGeom>
          <a:noFill/>
        </p:spPr>
      </p:pic>
      <p:pic>
        <p:nvPicPr>
          <p:cNvPr id="11267" name="Picture 3" descr="C:\Users\User\Desktop\ΠΡΟΧΕΙΡΟ ΖΩΑ ΥΠΟ ΕΞΑΦΑΝΙΣΗ\10000026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00504"/>
            <a:ext cx="3357586" cy="2612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ΚΑΦΕ ΑΡΚΟΥΔΑ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4294967295"/>
          </p:nvPr>
        </p:nvSpPr>
        <p:spPr>
          <a:xfrm>
            <a:off x="714348" y="1500188"/>
            <a:ext cx="6715152" cy="4714875"/>
          </a:xfrm>
        </p:spPr>
        <p:txBody>
          <a:bodyPr>
            <a:normAutofit fontScale="55000" lnSpcReduction="20000"/>
          </a:bodyPr>
          <a:lstStyle/>
          <a:p>
            <a:endParaRPr lang="el-GR" dirty="0"/>
          </a:p>
          <a:p>
            <a:pPr>
              <a:buNone/>
            </a:pPr>
            <a:r>
              <a:rPr lang="el-GR" b="1" u="sng" dirty="0"/>
              <a:t>ΔΕΛΤΙΟ ΤΑΥΤΟΤΗΤΑΣ</a:t>
            </a:r>
          </a:p>
          <a:p>
            <a:pPr>
              <a:buNone/>
            </a:pPr>
            <a:endParaRPr lang="el-GR" b="1" u="sng" dirty="0"/>
          </a:p>
          <a:p>
            <a:pPr>
              <a:buNone/>
            </a:pPr>
            <a:r>
              <a:rPr lang="el-GR" b="1" u="sng" dirty="0"/>
              <a:t>ΟΝΟΜΑ</a:t>
            </a:r>
            <a:r>
              <a:rPr lang="el-GR" b="1" dirty="0"/>
              <a:t>:ΑΡΚΟΥΔΑ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ΧΑΡΑΚΤΗΡΙΣΤΙΚΑ ΤΟΥ ΣΩΜΑΤΟΣ:</a:t>
            </a:r>
            <a:endParaRPr lang="el-GR" u="sng" dirty="0"/>
          </a:p>
          <a:p>
            <a:pPr>
              <a:buNone/>
            </a:pPr>
            <a:r>
              <a:rPr lang="el-GR" b="1" dirty="0"/>
              <a:t> Είναι μεγαλόσωμο  θηλαστικό 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ΣΥΝΗΘΕΙΕΣ – ΣΥΜΠΕΡΙΦΟΡΕΣ:</a:t>
            </a:r>
            <a:endParaRPr lang="el-GR" u="sng" dirty="0"/>
          </a:p>
          <a:p>
            <a:pPr>
              <a:buNone/>
            </a:pPr>
            <a:r>
              <a:rPr lang="el-GR" b="1" dirty="0"/>
              <a:t>Γεννάει κάθε δύο χρόνια  2-3 μωράκια και τα φροντίζει με πολύ στοργή. Φτιάχνει την φωλιά της σε σπηλιές και το χειμώνα πέφτει σε χειμερία νάρκη. 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ΑΓΑΠΗΜΕΝΟ ΦΑΓΗΤΟ:</a:t>
            </a:r>
          </a:p>
          <a:p>
            <a:pPr>
              <a:buNone/>
            </a:pPr>
            <a:r>
              <a:rPr lang="el-GR" b="1" dirty="0"/>
              <a:t>Είναι ζώο παμφάγο, τρώει καρπούς, ζώα,  έχει αδυναμία στο μέλι και στα ψάρια. 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b="1" u="sng" dirty="0"/>
              <a:t> ΑΠΕΙΛΕΙΤΑΙ </a:t>
            </a:r>
            <a:r>
              <a:rPr lang="el-GR" b="1" dirty="0"/>
              <a:t>: </a:t>
            </a:r>
          </a:p>
          <a:p>
            <a:pPr>
              <a:buNone/>
            </a:pPr>
            <a:r>
              <a:rPr lang="el-GR" b="1" dirty="0"/>
              <a:t>Από τους παράνομους κυνηγούς και την καταστροφή των δασών.</a:t>
            </a: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ΛΥΚΟΣ</a:t>
            </a:r>
          </a:p>
        </p:txBody>
      </p:sp>
      <p:pic>
        <p:nvPicPr>
          <p:cNvPr id="7" name="Picture 2" descr="C:\Users\User\Desktop\ΠΡΟΧΕΙΡΟ ΖΩΑ ΥΠΟ ΕΞΑΦΑΝΙΣΗ\ΛΥΚΟ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961" y="1428736"/>
            <a:ext cx="3509581" cy="2461946"/>
          </a:xfrm>
          <a:prstGeom prst="rect">
            <a:avLst/>
          </a:prstGeom>
          <a:noFill/>
        </p:spPr>
      </p:pic>
      <p:pic>
        <p:nvPicPr>
          <p:cNvPr id="1026" name="Picture 2" descr="C:\Users\User\Desktop\ΠΡΟΧΕΙΡΟ ΖΩΑ ΥΠΟ ΕΞΑΦΑΝΙΣΗ\1000002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214422"/>
            <a:ext cx="3948573" cy="2714644"/>
          </a:xfrm>
          <a:prstGeom prst="rect">
            <a:avLst/>
          </a:prstGeom>
          <a:noFill/>
        </p:spPr>
      </p:pic>
      <p:pic>
        <p:nvPicPr>
          <p:cNvPr id="1030" name="Picture 6" descr="C:\Users\User\Desktop\ΠΡΟΧΕΙΡΟ ΖΩΑ ΥΠΟ ΕΞΑΦΑΝΙΣΗ\10000026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929066"/>
            <a:ext cx="3739013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ΛΥΚΟΣ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4294967295"/>
          </p:nvPr>
        </p:nvSpPr>
        <p:spPr>
          <a:xfrm>
            <a:off x="714348" y="1428750"/>
            <a:ext cx="5857902" cy="46910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ΔΕΛΤΙΟ ΤΑΥΤΟΤΗΤΑΣ</a:t>
            </a:r>
          </a:p>
          <a:p>
            <a:pPr>
              <a:buNone/>
            </a:pPr>
            <a:endParaRPr lang="el-GR" b="1" u="sng" dirty="0"/>
          </a:p>
          <a:p>
            <a:pPr>
              <a:buNone/>
            </a:pPr>
            <a:r>
              <a:rPr lang="el-GR" b="1" u="sng" dirty="0"/>
              <a:t>ΟΝΟΜΑ</a:t>
            </a:r>
            <a:r>
              <a:rPr lang="el-GR" b="1" dirty="0"/>
              <a:t>:ΛΥΚΟΣ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ΧΑΡΑΚΤΗΡΙΣΤΙΚΑ ΤΟΥ ΣΩΜΑΤΟΣ:</a:t>
            </a:r>
            <a:endParaRPr lang="el-GR" u="sng" dirty="0"/>
          </a:p>
          <a:p>
            <a:pPr>
              <a:buNone/>
            </a:pPr>
            <a:r>
              <a:rPr lang="el-GR" b="1" dirty="0"/>
              <a:t> Είναι θηλαστικό και ανήκει στην ίδια οικογένεια με τον σκύλο.</a:t>
            </a:r>
          </a:p>
          <a:p>
            <a:pPr>
              <a:buNone/>
            </a:pPr>
            <a:r>
              <a:rPr lang="el-GR" b="1" dirty="0"/>
              <a:t>Είναι πολύ έξυπνο ζώο, με μεγάλη αντοχή και δύναμη.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ΣΥΝΗΘΕΙΕΣ – ΣΥΜΠΕΡΙΦΟΡΕΣ:</a:t>
            </a:r>
            <a:endParaRPr lang="el-GR" u="sng" dirty="0"/>
          </a:p>
          <a:p>
            <a:pPr>
              <a:buNone/>
            </a:pPr>
            <a:r>
              <a:rPr lang="el-GR" b="1" dirty="0"/>
              <a:t> Οι λύκοι ζουν σε μικρές ομάδες. Η λύκαινα γεννάει 2-5 μικρά και τα φροντίζει όλη η οικογένεια.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ΑΓΑΠΗΜΕΝΟ ΦΑΓΗΤΟ:</a:t>
            </a:r>
          </a:p>
          <a:p>
            <a:pPr>
              <a:buNone/>
            </a:pPr>
            <a:r>
              <a:rPr lang="el-GR" b="1" dirty="0"/>
              <a:t>Είναι  σαρκοφάγο, τρώει μικρά και μεγάλα ζώα.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b="1" u="sng" dirty="0"/>
              <a:t> ΑΠΕΙΛΕΙΤΑΙ </a:t>
            </a:r>
            <a:r>
              <a:rPr lang="el-GR" b="1" dirty="0"/>
              <a:t>: </a:t>
            </a:r>
          </a:p>
          <a:p>
            <a:pPr>
              <a:buNone/>
            </a:pPr>
            <a:r>
              <a:rPr lang="el-GR" b="1" dirty="0"/>
              <a:t>Από τους κυνηγούς και την καταστροφή των δασών, από τα δολώματα των κτηνοτρόφων.</a:t>
            </a: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ΑΛΕΠΟΥ</a:t>
            </a:r>
          </a:p>
        </p:txBody>
      </p:sp>
      <p:pic>
        <p:nvPicPr>
          <p:cNvPr id="7" name="Picture 2" descr="C:\Users\User\Desktop\ΠΡΟΧΕΙΡΟ ΖΩΑ ΥΠΟ ΕΞΑΦΑΝΙΣΗ\ΑΛΕΠΟ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3" y="1500174"/>
            <a:ext cx="3324087" cy="2071702"/>
          </a:xfrm>
          <a:prstGeom prst="rect">
            <a:avLst/>
          </a:prstGeom>
          <a:noFill/>
        </p:spPr>
      </p:pic>
      <p:pic>
        <p:nvPicPr>
          <p:cNvPr id="8193" name="Picture 1" descr="C:\Users\User\Desktop\ΠΡΟΧΕΙΡΟ ΖΩΑ ΥΠΟ ΕΞΑΦΑΝΙΣΗ\1000002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142984"/>
            <a:ext cx="3435052" cy="2428892"/>
          </a:xfrm>
          <a:prstGeom prst="rect">
            <a:avLst/>
          </a:prstGeom>
          <a:noFill/>
        </p:spPr>
      </p:pic>
      <p:pic>
        <p:nvPicPr>
          <p:cNvPr id="8194" name="Picture 2" descr="C:\Users\User\Desktop\ΠΡΟΧΕΙΡΟ ΖΩΑ ΥΠΟ ΕΞΑΦΑΝΙΣΗ\1000002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09" y="3786189"/>
            <a:ext cx="3535951" cy="2500331"/>
          </a:xfrm>
          <a:prstGeom prst="rect">
            <a:avLst/>
          </a:prstGeom>
          <a:noFill/>
        </p:spPr>
      </p:pic>
      <p:pic>
        <p:nvPicPr>
          <p:cNvPr id="8195" name="Picture 3" descr="C:\Users\User\Desktop\ΠΡΟΧΕΙΡΟ ΖΩΑ ΥΠΟ ΕΞΑΦΑΝΙΣΗ\10000026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929066"/>
            <a:ext cx="3357586" cy="23746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ΑΛΕΠΟΥ                  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4294967295"/>
          </p:nvPr>
        </p:nvSpPr>
        <p:spPr>
          <a:xfrm>
            <a:off x="571472" y="1428750"/>
            <a:ext cx="6286528" cy="46910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ΔΕΛΤΙΟ ΤΑΥΤΟΤΗΤΑΣ</a:t>
            </a:r>
          </a:p>
          <a:p>
            <a:pPr>
              <a:buNone/>
            </a:pPr>
            <a:endParaRPr lang="el-GR" b="1" u="sng" dirty="0"/>
          </a:p>
          <a:p>
            <a:pPr>
              <a:buNone/>
            </a:pPr>
            <a:r>
              <a:rPr lang="el-GR" b="1" u="sng" dirty="0"/>
              <a:t>ΟΝΟΜΑ</a:t>
            </a:r>
            <a:r>
              <a:rPr lang="el-GR" b="1" dirty="0"/>
              <a:t>:ΑΛΕΠΟΥ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ΧΑΡΑΚΤΗΡΙΣΤΙΚΑ ΤΟΥ ΣΩΜΑΤΟΣ:</a:t>
            </a:r>
            <a:endParaRPr lang="el-GR" u="sng" dirty="0"/>
          </a:p>
          <a:p>
            <a:pPr>
              <a:buNone/>
            </a:pPr>
            <a:r>
              <a:rPr lang="el-GR" b="1" dirty="0"/>
              <a:t>Έχει φουντωτή ουρά, κοκκινωπό τρίχωμα, λεπτά και κοντά πόδια. </a:t>
            </a:r>
          </a:p>
          <a:p>
            <a:pPr>
              <a:buNone/>
            </a:pPr>
            <a:r>
              <a:rPr lang="el-GR" b="1" dirty="0"/>
              <a:t> </a:t>
            </a:r>
            <a:endParaRPr lang="el-GR" dirty="0"/>
          </a:p>
          <a:p>
            <a:pPr>
              <a:buNone/>
            </a:pPr>
            <a:r>
              <a:rPr lang="el-GR" b="1" u="sng" dirty="0"/>
              <a:t>ΣΥΝΗΘΕΙΕΣ – ΣΥΜΠΕΡΙΦΟΡΕΣ:</a:t>
            </a:r>
          </a:p>
          <a:p>
            <a:pPr>
              <a:buNone/>
            </a:pPr>
            <a:r>
              <a:rPr lang="el-GR" b="1" dirty="0"/>
              <a:t>Ζει κοντά σε χωριά. Είναι μοναχικό ζώο, έξυπνη και πολύ πονηρή.</a:t>
            </a:r>
            <a:endParaRPr lang="el-GR" dirty="0"/>
          </a:p>
          <a:p>
            <a:pPr>
              <a:buNone/>
            </a:pPr>
            <a:r>
              <a:rPr lang="el-GR" b="1" dirty="0"/>
              <a:t> </a:t>
            </a:r>
            <a:endParaRPr lang="el-GR" dirty="0"/>
          </a:p>
          <a:p>
            <a:pPr>
              <a:buNone/>
            </a:pPr>
            <a:r>
              <a:rPr lang="el-GR" b="1" u="sng" dirty="0"/>
              <a:t>ΑΓΑΠΗΜΕΝΟ ΦΑΓΗΤΟ:</a:t>
            </a:r>
          </a:p>
          <a:p>
            <a:pPr>
              <a:buNone/>
            </a:pPr>
            <a:r>
              <a:rPr lang="el-GR" b="1" dirty="0"/>
              <a:t>Τρώει κότες, αρνάκια, κατσικάκια, ποντίκια και διάφορους καρπούς και φρούτα.</a:t>
            </a:r>
          </a:p>
          <a:p>
            <a:pPr>
              <a:buNone/>
            </a:pPr>
            <a:r>
              <a:rPr lang="el-GR" b="1" u="sng" dirty="0"/>
              <a:t> ΑΠΕΙΛΕΙΤΑΙ</a:t>
            </a:r>
            <a:r>
              <a:rPr lang="el-GR" b="1" dirty="0"/>
              <a:t>: </a:t>
            </a:r>
          </a:p>
          <a:p>
            <a:pPr>
              <a:buNone/>
            </a:pPr>
            <a:r>
              <a:rPr lang="el-GR" b="1" dirty="0"/>
              <a:t>Από τους κυνηγούς  και τα μεγαλύτερα  σαρκοφάγα.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ΚΑΣΤΟΡΑΣ</a:t>
            </a:r>
          </a:p>
        </p:txBody>
      </p:sp>
      <p:pic>
        <p:nvPicPr>
          <p:cNvPr id="7" name="Picture 2" descr="C:\Users\User\Desktop\ΠΡΟΧΕΙΡΟ ΖΩΑ ΥΠΟ ΕΞΑΦΑΝΙΣΗ\ΚΑΣΤΟΡΑΣ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336" y="1785926"/>
            <a:ext cx="3699468" cy="2286016"/>
          </a:xfrm>
          <a:prstGeom prst="rect">
            <a:avLst/>
          </a:prstGeom>
          <a:noFill/>
        </p:spPr>
      </p:pic>
      <p:pic>
        <p:nvPicPr>
          <p:cNvPr id="6145" name="Picture 1" descr="C:\Users\User\Desktop\ΠΡΟΧΕΙΡΟ ΖΩΑ ΥΠΟ ΕΞΑΦΑΝΙΣΗ\100000267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14810" y="1785926"/>
            <a:ext cx="3202559" cy="2263364"/>
          </a:xfrm>
          <a:prstGeom prst="rect">
            <a:avLst/>
          </a:prstGeom>
          <a:noFill/>
        </p:spPr>
      </p:pic>
      <p:pic>
        <p:nvPicPr>
          <p:cNvPr id="6146" name="Picture 2" descr="C:\Users\User\Desktop\ΠΡΟΧΕΙΡΟ ΖΩΑ ΥΠΟ ΕΞΑΦΑΝΙΣΗ\1000002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286256"/>
            <a:ext cx="3143272" cy="2357454"/>
          </a:xfrm>
          <a:prstGeom prst="rect">
            <a:avLst/>
          </a:prstGeom>
          <a:noFill/>
        </p:spPr>
      </p:pic>
      <p:pic>
        <p:nvPicPr>
          <p:cNvPr id="6147" name="Picture 3" descr="C:\Users\User\Desktop\ΠΡΟΧΕΙΡΟ ΖΩΑ ΥΠΟ ΕΞΑΦΑΝΙΣΗ\10000026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86256"/>
            <a:ext cx="3697339" cy="24115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ΚΑΣΤΟΡΑΣ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4294967295"/>
          </p:nvPr>
        </p:nvSpPr>
        <p:spPr>
          <a:xfrm>
            <a:off x="785786" y="1428750"/>
            <a:ext cx="6429402" cy="46910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ΔΕΛΤΙΟ ΤΑΥΤΟΤΗΤΑΣ</a:t>
            </a:r>
          </a:p>
          <a:p>
            <a:pPr>
              <a:buNone/>
            </a:pPr>
            <a:endParaRPr lang="el-GR" b="1" u="sng" dirty="0"/>
          </a:p>
          <a:p>
            <a:pPr>
              <a:buNone/>
            </a:pPr>
            <a:r>
              <a:rPr lang="el-GR" b="1" u="sng" dirty="0"/>
              <a:t>ΟΝΟΜΑ</a:t>
            </a:r>
            <a:r>
              <a:rPr lang="el-GR" b="1" dirty="0"/>
              <a:t>:ΚΑΣΤΟΡΑΣ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b="1" u="sng" dirty="0"/>
              <a:t>ΧΑΡΑΚΤΗΡΙΣΤΙΚΑ ΤΟΥ ΣΩΜΑΤΟΣ:</a:t>
            </a:r>
            <a:endParaRPr lang="el-GR" u="sng" dirty="0"/>
          </a:p>
          <a:p>
            <a:pPr>
              <a:buNone/>
            </a:pPr>
            <a:r>
              <a:rPr lang="el-GR" b="1" dirty="0"/>
              <a:t> Μοιάζει με μεγάλο ποντίκι, έχει δυνατούς κοπτήρες και πλατιά ουρά που τον βοηθάει στο κολύμπι. Έχει μήκος περίπου ένα μέτρο και το βάρος του φτάνει τα 25 κιλά.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ΣΥΝΗΘΕΙΕΣ – ΣΥΜΠΕΡΙΦΟΡΕΣ:</a:t>
            </a:r>
            <a:endParaRPr lang="el-GR" u="sng" dirty="0"/>
          </a:p>
          <a:p>
            <a:pPr>
              <a:buNone/>
            </a:pPr>
            <a:r>
              <a:rPr lang="el-GR" b="1" dirty="0"/>
              <a:t> Με τα δυνατά του δόντια κόβει κλαδιά και κορμούς δέντρων για να φτιάξει την φωλιά του. Είναι ο καλύτερος τεχνίτης.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ΑΓΑΠΗΜΕΝΟ ΦΑΓΗΤΟ:</a:t>
            </a:r>
          </a:p>
          <a:p>
            <a:pPr>
              <a:buNone/>
            </a:pPr>
            <a:r>
              <a:rPr lang="el-GR" b="1" dirty="0"/>
              <a:t>Τρώει βολβούς, ξερά φρούτα, ρίζες, φλούδες δέντρων, βελανίδια, κάστανα, φύλλα και υδρόβια χόρτα.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b="1" u="sng" dirty="0"/>
              <a:t> ΑΠΕΙΛΕΙΤΑΙ</a:t>
            </a:r>
            <a:r>
              <a:rPr lang="el-GR" b="1" dirty="0"/>
              <a:t>: </a:t>
            </a:r>
          </a:p>
          <a:p>
            <a:pPr>
              <a:buNone/>
            </a:pPr>
            <a:r>
              <a:rPr lang="el-GR" b="1" dirty="0"/>
              <a:t>Από το κυνήγι για την γούνα του.</a:t>
            </a:r>
          </a:p>
          <a:p>
            <a:pPr>
              <a:buNone/>
            </a:pPr>
            <a:r>
              <a:rPr lang="el-GR" b="1" dirty="0"/>
              <a:t>Στην Ελλάδα έχει αφανιστεί τελείως το είδος και οι επιστήμονες σκέφτονται να φέρουν  κάποια ζευγάρια από το εξωτερικό.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ΘΑΛΑΣΣΙΑ ΧΕΛΩΝΑ ΚΑΡΕΤΤΑ – ΚΑΡΕΤΤΑ</a:t>
            </a:r>
            <a:br>
              <a:rPr lang="el-GR" dirty="0"/>
            </a:br>
            <a:endParaRPr lang="el-GR" dirty="0"/>
          </a:p>
        </p:txBody>
      </p:sp>
      <p:pic>
        <p:nvPicPr>
          <p:cNvPr id="7" name="6 - Θέση περιεχομένου" descr="ΧΕΛΩΝ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928670"/>
            <a:ext cx="3478192" cy="2314579"/>
          </a:xfrm>
        </p:spPr>
      </p:pic>
      <p:pic>
        <p:nvPicPr>
          <p:cNvPr id="21505" name="Picture 1" descr="C:\Users\User\Desktop\ΠΡΟΧΕΙΡΟ ΖΩΑ ΥΠΟ ΕΞΑΦΑΝΙΣΗ\1000002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3" y="428604"/>
            <a:ext cx="3286149" cy="2830534"/>
          </a:xfrm>
          <a:prstGeom prst="rect">
            <a:avLst/>
          </a:prstGeom>
          <a:noFill/>
        </p:spPr>
      </p:pic>
      <p:pic>
        <p:nvPicPr>
          <p:cNvPr id="21506" name="Picture 2" descr="C:\Users\User\Desktop\ΠΡΟΧΕΙΡΟ ΖΩΑ ΥΠΟ ΕΞΑΦΑΝΙΣΗ\1000002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429000"/>
            <a:ext cx="3435012" cy="2428892"/>
          </a:xfrm>
          <a:prstGeom prst="rect">
            <a:avLst/>
          </a:prstGeom>
          <a:noFill/>
        </p:spPr>
      </p:pic>
      <p:pic>
        <p:nvPicPr>
          <p:cNvPr id="21507" name="Picture 3" descr="C:\Users\User\Desktop\ΠΡΟΧΕΙΡΟ ΖΩΑ ΥΠΟ ΕΞΑΦΑΝΙΣΗ\1000002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3" y="3429000"/>
            <a:ext cx="3435085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ΒΑΣΙΛΑΕΤΟΣ</a:t>
            </a:r>
          </a:p>
        </p:txBody>
      </p:sp>
      <p:pic>
        <p:nvPicPr>
          <p:cNvPr id="7" name="Picture 3" descr="C:\Users\User\Desktop\ΠΡΟΧΕΙΡΟ ΖΩΑ ΥΠΟ ΕΞΑΦΑΝΙΣΗ\αετο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2952750" cy="1757364"/>
          </a:xfrm>
          <a:prstGeom prst="rect">
            <a:avLst/>
          </a:prstGeom>
          <a:noFill/>
        </p:spPr>
      </p:pic>
      <p:pic>
        <p:nvPicPr>
          <p:cNvPr id="2050" name="Picture 2" descr="C:\Users\User\Desktop\ΠΡΟΧΕΙΡΟ ΖΩΑ ΥΠΟ ΕΞΑΦΑΝΙΣΗ\1000002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71480"/>
            <a:ext cx="4357718" cy="2830351"/>
          </a:xfrm>
          <a:prstGeom prst="rect">
            <a:avLst/>
          </a:prstGeom>
          <a:noFill/>
        </p:spPr>
      </p:pic>
      <p:pic>
        <p:nvPicPr>
          <p:cNvPr id="2053" name="Picture 5" descr="C:\Users\User\Desktop\ΠΡΟΧΕΙΡΟ ΖΩΑ ΥΠΟ ΕΞΑΦΑΝΙΣΗ\1000002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66" y="3675967"/>
            <a:ext cx="3603054" cy="2837014"/>
          </a:xfrm>
          <a:prstGeom prst="rect">
            <a:avLst/>
          </a:prstGeom>
          <a:noFill/>
        </p:spPr>
      </p:pic>
      <p:pic>
        <p:nvPicPr>
          <p:cNvPr id="2054" name="Picture 6" descr="C:\Users\User\Desktop\ΠΡΟΧΕΙΡΟ ΖΩΑ ΥΠΟ ΕΞΑΦΑΝΙΣΗ\10000026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643314"/>
            <a:ext cx="3939711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ΒΑΣΙΛΑΕΤΟΣ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4294967295"/>
          </p:nvPr>
        </p:nvSpPr>
        <p:spPr>
          <a:xfrm>
            <a:off x="857224" y="1435100"/>
            <a:ext cx="6572276" cy="492283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ΔΕΛΤΙΟ ΤΑΥΤΟΤΗΤΑΣ</a:t>
            </a:r>
          </a:p>
          <a:p>
            <a:pPr>
              <a:buNone/>
            </a:pPr>
            <a:endParaRPr lang="el-GR" b="1" u="sng" dirty="0"/>
          </a:p>
          <a:p>
            <a:pPr>
              <a:buNone/>
            </a:pPr>
            <a:r>
              <a:rPr lang="el-GR" b="1" u="sng" dirty="0"/>
              <a:t>ΟΝΟΜΑ</a:t>
            </a:r>
            <a:r>
              <a:rPr lang="el-GR" b="1" dirty="0"/>
              <a:t>:ΒΑΣΙΛΑΕΤΟΣ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ΧΑΡΑΚΤΗΡΙΣΤΙΚΑ ΤΟΥ ΣΩΜΑΤΟΣ:</a:t>
            </a:r>
            <a:endParaRPr lang="el-GR" u="sng" dirty="0"/>
          </a:p>
          <a:p>
            <a:pPr>
              <a:buNone/>
            </a:pPr>
            <a:r>
              <a:rPr lang="el-GR" b="1" dirty="0"/>
              <a:t> Είναι αρπακτικό, σαρκοφάγο πουλί.</a:t>
            </a:r>
          </a:p>
          <a:p>
            <a:pPr>
              <a:buNone/>
            </a:pPr>
            <a:r>
              <a:rPr lang="el-GR" b="1" dirty="0"/>
              <a:t>Το άνοιγμα των φτερών του μπορεί να φτάσει τα δύο μέτρα.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ΣΥΝΗΘΕΙΕΣ – ΣΥΜΠΕΡΙΦΟΡΕΣ:</a:t>
            </a:r>
            <a:endParaRPr lang="el-GR" u="sng" dirty="0"/>
          </a:p>
          <a:p>
            <a:pPr>
              <a:buNone/>
            </a:pPr>
            <a:r>
              <a:rPr lang="el-GR" b="1" dirty="0"/>
              <a:t>Φτιάχνει την φωλιά του σε απόκρημνους βράχους, γεννάει 2-3 αυγά.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ΑΓΑΠΗΜΕΝΟ ΦΑΓΗΤΟ:</a:t>
            </a:r>
          </a:p>
          <a:p>
            <a:pPr>
              <a:buNone/>
            </a:pPr>
            <a:r>
              <a:rPr lang="el-GR" b="1" dirty="0"/>
              <a:t>Τρέφεται με μικρά ζώα, λαγούς, ποντίκια, ερπετά που πιάνει με τα δυνατά του νύχια και το ράμφος του.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b="1" u="sng" dirty="0"/>
              <a:t> ΑΠΕΙΛΕΙΤΑΙ</a:t>
            </a:r>
            <a:r>
              <a:rPr lang="el-GR" b="1" dirty="0"/>
              <a:t>: </a:t>
            </a:r>
          </a:p>
          <a:p>
            <a:pPr>
              <a:buNone/>
            </a:pPr>
            <a:r>
              <a:rPr lang="el-GR" b="1" dirty="0"/>
              <a:t>Υπολογίζεται ότι στην Ελλάδα ζουν μόνο 10 ζευγάρια </a:t>
            </a:r>
            <a:r>
              <a:rPr lang="el-GR" b="1" dirty="0" err="1"/>
              <a:t>βασιλαετών</a:t>
            </a:r>
            <a:r>
              <a:rPr lang="el-GR" b="1" dirty="0"/>
              <a:t>. Απειλείται από το παράνομο κυνήγι, τα φυτοφάρμακα και το κάψιμο των δασών, τα ηλεκτροφόρα σύρματα.</a:t>
            </a: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27112" y="1412776"/>
            <a:ext cx="7239000" cy="1162388"/>
          </a:xfrm>
        </p:spPr>
        <p:txBody>
          <a:bodyPr>
            <a:normAutofit fontScale="90000"/>
          </a:bodyPr>
          <a:lstStyle/>
          <a:p>
            <a:br>
              <a:rPr lang="el-GR" sz="3600" b="1" dirty="0"/>
            </a:br>
            <a:br>
              <a:rPr lang="el-GR" sz="3600" b="1" dirty="0"/>
            </a:br>
            <a:br>
              <a:rPr lang="el-GR" sz="3600" b="1" dirty="0"/>
            </a:br>
            <a:br>
              <a:rPr lang="el-GR" sz="3600" dirty="0"/>
            </a:br>
            <a:br>
              <a:rPr lang="el-GR" sz="3600" dirty="0"/>
            </a:br>
            <a:br>
              <a:rPr lang="el-GR" sz="3600" dirty="0"/>
            </a:br>
            <a:br>
              <a:rPr lang="el-GR" sz="3600" dirty="0"/>
            </a:br>
            <a:br>
              <a:rPr lang="el-GR" sz="3600" dirty="0"/>
            </a:br>
            <a:br>
              <a:rPr lang="el-GR" sz="3600" dirty="0"/>
            </a:br>
            <a:r>
              <a:rPr lang="el-GR" sz="3600" dirty="0"/>
              <a:t>                                                               </a:t>
            </a:r>
            <a:br>
              <a:rPr lang="el-GR" sz="3600" dirty="0"/>
            </a:br>
            <a:br>
              <a:rPr lang="el-GR" sz="3600" dirty="0"/>
            </a:br>
            <a:br>
              <a:rPr lang="el-GR" sz="3600" dirty="0"/>
            </a:br>
            <a:br>
              <a:rPr lang="el-GR" sz="3600" dirty="0"/>
            </a:br>
            <a:br>
              <a:rPr lang="el-GR" sz="3600" dirty="0"/>
            </a:br>
            <a:r>
              <a:rPr lang="el-GR" sz="3600" b="1" dirty="0"/>
              <a:t>ΣΥΜΜΕΤΕΙΧΑΝ ΟΙ </a:t>
            </a:r>
            <a:r>
              <a:rPr lang="el-GR" sz="3600" b="1" dirty="0" err="1"/>
              <a:t>ΜΑΘΗΤριεσ</a:t>
            </a:r>
            <a:r>
              <a:rPr lang="el-GR" sz="3600" b="1" dirty="0"/>
              <a:t> και οι </a:t>
            </a:r>
            <a:r>
              <a:rPr lang="el-GR" sz="3600" b="1" dirty="0" err="1"/>
              <a:t>μαθητεσ</a:t>
            </a:r>
            <a:r>
              <a:rPr lang="el-GR" sz="3600" b="1" dirty="0"/>
              <a:t> </a:t>
            </a:r>
            <a:br>
              <a:rPr lang="el-GR" sz="3600" b="1" dirty="0"/>
            </a:br>
            <a:r>
              <a:rPr lang="el-GR" sz="3600" b="1" dirty="0"/>
              <a:t>ΤΗΣ Β΄ ΤΑΞΗΣ  </a:t>
            </a:r>
            <a:br>
              <a:rPr lang="el-GR" sz="2000" dirty="0"/>
            </a:br>
            <a:br>
              <a:rPr lang="el-GR" sz="2000" dirty="0"/>
            </a:br>
            <a:br>
              <a:rPr lang="el-GR" sz="2000" dirty="0"/>
            </a:br>
            <a:endParaRPr lang="el-GR" sz="20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27112" y="2341091"/>
            <a:ext cx="7239000" cy="3214710"/>
          </a:xfrm>
        </p:spPr>
        <p:txBody>
          <a:bodyPr>
            <a:normAutofit fontScale="70000" lnSpcReduction="20000"/>
          </a:bodyPr>
          <a:lstStyle/>
          <a:p>
            <a:r>
              <a:rPr lang="el-GR" sz="2000" dirty="0"/>
              <a:t> </a:t>
            </a:r>
            <a:br>
              <a:rPr lang="el-GR" sz="2000" dirty="0"/>
            </a:br>
            <a:r>
              <a:rPr lang="el-GR" sz="2400" dirty="0"/>
              <a:t>ΜΑΓΔΑΛΗΝΗ, ΑΝΑΣΤΑΣΙΑ, ΑΝΝΑ- ΜΑΡΙΑ, ΣΟΦΙΑ, ΑΓΓΕΛΙΚΗ, ΝΕΦΕΛΗ, ΔΗΜΗΤΡΗΣ, ΑΓΓΕΛΟΣ,  ΚΩΝΣΤΑΝΤΙΝΟΣ, ΑΠΟΣΤΟΛΗΣ,  ΓΙΩΡΓΟΣ, ΕΜΜΑΝΟΥΗΛ, ΑΝΔΡΕΑΣ, ΔΗΜΗΤΡΗΣ, ΧΡΗΣΤΟΣ, ΑΚΗΣ, ΖΩΗ, ΜΕΛΙΝΑ, ΕΜΙΛΙ, ΛΙΒΙΑ, ΘΕΟΔΩΡΑ, ΝΑΣΙΑ,ΕΒΕΛΙΝΑ, ΑΝΤΩΝΗΣ, </a:t>
            </a:r>
            <a:r>
              <a:rPr lang="el-GR" sz="2400" dirty="0" err="1"/>
              <a:t>ΑΝΤΩΝΗΣ,</a:t>
            </a:r>
            <a:r>
              <a:rPr lang="el-GR" sz="2400" dirty="0"/>
              <a:t> ΝΙΚΟΛΑΣ, ΟΡΕΣΤΗΣ, ΧΡΗΣΤΟΣ, ΜΑΞΙΜΟΣ, ΟΔΥΣΣΕΑΣ, ΓΙΩΡΓΟΣ</a:t>
            </a:r>
          </a:p>
          <a:p>
            <a:endParaRPr lang="el-GR" sz="2400" dirty="0"/>
          </a:p>
          <a:p>
            <a:endParaRPr lang="el-GR" sz="2400" dirty="0"/>
          </a:p>
          <a:p>
            <a:pPr>
              <a:buNone/>
            </a:pPr>
            <a:r>
              <a:rPr lang="el-GR" sz="2400" b="1" dirty="0"/>
              <a:t>ΥΠΕΥΘΥΝΟΙ ΕΚΠΑΙΔΕΥΤΙΚΟΙ:</a:t>
            </a:r>
          </a:p>
          <a:p>
            <a:pPr>
              <a:buNone/>
            </a:pPr>
            <a:r>
              <a:rPr lang="el-GR" sz="2400" b="1" dirty="0"/>
              <a:t> </a:t>
            </a:r>
            <a:r>
              <a:rPr lang="el-GR" sz="2400" dirty="0"/>
              <a:t>ΣΥΡΓΚΑΝΗ ΜΑΡΙΑ </a:t>
            </a:r>
          </a:p>
          <a:p>
            <a:pPr>
              <a:buNone/>
            </a:pPr>
            <a:r>
              <a:rPr lang="el-GR" sz="2400" dirty="0"/>
              <a:t>ΠΑΡΛΑΤΖΑ ΑΡΕΤΗ</a:t>
            </a:r>
          </a:p>
          <a:p>
            <a:pPr>
              <a:buNone/>
            </a:pPr>
            <a:r>
              <a:rPr lang="el-GR" sz="2400" dirty="0"/>
              <a:t> ΚΑΡΑΤΣΙΒΟΥΛΗ ΒΙΚΗ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26DC5B-E9C9-B755-FDC2-A259A7ACA8AE}"/>
              </a:ext>
            </a:extLst>
          </p:cNvPr>
          <p:cNvSpPr txBox="1"/>
          <p:nvPr/>
        </p:nvSpPr>
        <p:spPr>
          <a:xfrm>
            <a:off x="539552" y="609329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ΜΟΥΣΙΚΗ ΕΠΕΝΔΥΣΗ:</a:t>
            </a:r>
          </a:p>
          <a:p>
            <a:r>
              <a:rPr lang="es-ES" dirty="0"/>
              <a:t>Leo Rojas  El Condor Pasa</a:t>
            </a:r>
            <a:endParaRPr lang="el-GR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ΘΑΛΑΣΣΙΑ ΧΕΛΩΝΑ ΚΑΡΕΤΤΑ – ΚΑΡΕΤΤΑ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714348" y="1600200"/>
            <a:ext cx="6786590" cy="46148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b="1" u="sng" dirty="0"/>
              <a:t>ΔΕΛΤΙΟ ΤΑΥΤΟΤΗΤΑΣ</a:t>
            </a:r>
          </a:p>
          <a:p>
            <a:pPr>
              <a:buNone/>
            </a:pPr>
            <a:endParaRPr lang="el-GR" b="1" u="sng" dirty="0"/>
          </a:p>
          <a:p>
            <a:pPr>
              <a:buNone/>
            </a:pPr>
            <a:r>
              <a:rPr lang="el-GR" b="1" u="sng" dirty="0"/>
              <a:t>ΟΝΟΜΑ</a:t>
            </a:r>
            <a:r>
              <a:rPr lang="el-GR" b="1" dirty="0"/>
              <a:t>:ΧΕΛΩΝΑ ΚΑΡΕΤΤΑ – ΚΑΡΕΤΤΑ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ΧΑΡΑΚΤΗΡΙΣΤΙΚΑ ΤΟΥ ΣΩΜΑΤΟΣ:</a:t>
            </a:r>
            <a:endParaRPr lang="el-GR" u="sng" dirty="0"/>
          </a:p>
          <a:p>
            <a:pPr>
              <a:buNone/>
            </a:pPr>
            <a:r>
              <a:rPr lang="el-GR" b="1" dirty="0"/>
              <a:t> Έχει όστρακο, μοιάζει με την χελώνα της στεριάς.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ΣΥΝΗΘΕΙΕΣ – ΣΥΜΠΕΡΙΦΟΡΕΣ:</a:t>
            </a:r>
            <a:endParaRPr lang="el-GR" u="sng" dirty="0"/>
          </a:p>
          <a:p>
            <a:pPr>
              <a:buNone/>
            </a:pPr>
            <a:r>
              <a:rPr lang="el-GR" b="1" dirty="0"/>
              <a:t> Ζει στις θάλασσες. Το καλοκαίρι βγαίνει στην στεριά και γεννάει  100-120 αυγά και τα θάβει στην άμμο. Τα χελωνάκια εκκολάπτονται  μέσα σε 55 μέρες και ξεκινούν αμέσως μόνα και αβοήθητα για την θάλασσα.</a:t>
            </a:r>
          </a:p>
          <a:p>
            <a:pPr>
              <a:buNone/>
            </a:pPr>
            <a:r>
              <a:rPr lang="el-GR" b="1" dirty="0"/>
              <a:t>Γεννάει πάντα στην παραλία που γεννήθηκε και η  ίδια.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ΑΓΑΠΗΜΕΝΟ ΦΑΓΗΤΟ:</a:t>
            </a:r>
          </a:p>
          <a:p>
            <a:pPr>
              <a:buNone/>
            </a:pPr>
            <a:r>
              <a:rPr lang="el-GR" b="1" dirty="0"/>
              <a:t>Τα φύκια, μικρά </a:t>
            </a:r>
            <a:r>
              <a:rPr lang="el-GR" b="1" dirty="0" err="1"/>
              <a:t>ψαράκια,χταπόδια</a:t>
            </a:r>
            <a:r>
              <a:rPr lang="el-GR" b="1" dirty="0"/>
              <a:t> και οι μέδουσες.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 ΑΠΕΙΛΕΙΤΑΙ </a:t>
            </a:r>
            <a:r>
              <a:rPr lang="el-GR" b="1" dirty="0"/>
              <a:t>: </a:t>
            </a:r>
          </a:p>
          <a:p>
            <a:pPr>
              <a:buNone/>
            </a:pPr>
            <a:r>
              <a:rPr lang="el-GR" b="1" dirty="0"/>
              <a:t>Από τα σκουπίδια των θαλασσών, από τα δίχτυα των ψαράδων, από τα ταχύπλοα και τα καράβια.</a:t>
            </a:r>
            <a:endParaRPr lang="el-GR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ΦΩΚΙΑ ΜΟΝΑΧΟΥΣ - ΜΟΝΑΧΟΥΣ</a:t>
            </a:r>
          </a:p>
        </p:txBody>
      </p:sp>
      <p:pic>
        <p:nvPicPr>
          <p:cNvPr id="8" name="7 - Θέση περιεχομένου" descr="ΦΩΚΙ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3500462" cy="2214578"/>
          </a:xfrm>
        </p:spPr>
      </p:pic>
      <p:pic>
        <p:nvPicPr>
          <p:cNvPr id="19460" name="Picture 4" descr="C:\Users\User\Desktop\ΠΡΟΧΕΙΡΟ ΖΩΑ ΥΠΟ ΕΞΑΦΑΝΙΣΗ\1000002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571612"/>
            <a:ext cx="3143272" cy="2222600"/>
          </a:xfrm>
          <a:prstGeom prst="rect">
            <a:avLst/>
          </a:prstGeom>
          <a:noFill/>
        </p:spPr>
      </p:pic>
      <p:pic>
        <p:nvPicPr>
          <p:cNvPr id="19461" name="Picture 5" descr="C:\Users\User\Desktop\ΠΡΟΧΕΙΡΟ ΖΩΑ ΥΠΟ ΕΞΑΦΑΝΙΣΗ\1000002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3537701" cy="2500330"/>
          </a:xfrm>
          <a:prstGeom prst="rect">
            <a:avLst/>
          </a:prstGeom>
          <a:noFill/>
        </p:spPr>
      </p:pic>
      <p:pic>
        <p:nvPicPr>
          <p:cNvPr id="19462" name="Picture 6" descr="C:\Users\User\Desktop\ΠΡΟΧΕΙΡΟ ΖΩΑ ΥΠΟ ΕΞΑΦΑΝΙΣΗ\10000026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857628"/>
            <a:ext cx="3357586" cy="2374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ΦΩΚΙΑ ΜΟΝΑΧΟΥΣ - ΜΟΝΑΧΟΥΣ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857224" y="1571612"/>
            <a:ext cx="6000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b="1" u="sng" dirty="0"/>
              <a:t>ΔΕΛΤΙΟ ΤΑΥΤΟΤΗΤΑΣ</a:t>
            </a:r>
          </a:p>
          <a:p>
            <a:endParaRPr lang="el-GR" b="1" u="sng" dirty="0"/>
          </a:p>
          <a:p>
            <a:r>
              <a:rPr lang="el-GR" b="1" u="sng" dirty="0"/>
              <a:t>ΟΝΟΜΑ</a:t>
            </a:r>
            <a:r>
              <a:rPr lang="el-GR" b="1" dirty="0"/>
              <a:t>:ΦΩΚΙΑ ΜΟΝΑΧΟΥΣ -ΜΟΝΑΧΟΥΣ </a:t>
            </a:r>
          </a:p>
          <a:p>
            <a:endParaRPr lang="el-GR" dirty="0"/>
          </a:p>
          <a:p>
            <a:r>
              <a:rPr lang="el-GR" b="1" u="sng" dirty="0"/>
              <a:t>ΣΥΝΗΘΕΙΕΣ – ΣΥΜΠΕΡΙΦΟΡΕΣ:</a:t>
            </a:r>
            <a:endParaRPr lang="el-GR" u="sng" dirty="0"/>
          </a:p>
          <a:p>
            <a:r>
              <a:rPr lang="el-GR" b="1" dirty="0"/>
              <a:t> Είναι θηλαστικό και γεννάει 1 – 2 μωρά σε σπηλιές δίπλα στην θάλασσα.</a:t>
            </a:r>
          </a:p>
          <a:p>
            <a:endParaRPr lang="el-GR" b="1" dirty="0"/>
          </a:p>
          <a:p>
            <a:r>
              <a:rPr lang="el-GR" dirty="0"/>
              <a:t> </a:t>
            </a:r>
            <a:r>
              <a:rPr lang="el-GR" b="1" u="sng" dirty="0"/>
              <a:t>ΑΓΑΠΗΜΕΝΟ ΦΑΓΗΤΟ:</a:t>
            </a:r>
          </a:p>
          <a:p>
            <a:r>
              <a:rPr lang="el-GR" b="1" dirty="0"/>
              <a:t>Τα ψάρια, τα καλαμάρια  και οι σουπιές.</a:t>
            </a:r>
          </a:p>
          <a:p>
            <a:endParaRPr lang="el-GR" dirty="0"/>
          </a:p>
          <a:p>
            <a:r>
              <a:rPr lang="el-GR" b="1" u="sng" dirty="0"/>
              <a:t> ΑΠΕΙΛΕΙΤΑΙ</a:t>
            </a:r>
            <a:r>
              <a:rPr lang="el-GR" b="1" dirty="0"/>
              <a:t>: </a:t>
            </a:r>
          </a:p>
          <a:p>
            <a:r>
              <a:rPr lang="el-GR" b="1" dirty="0"/>
              <a:t>Από τους  ψαράδες ,τις σκοτώνουν γιατί κλέβουν τα ψάρια από τα δίχτυα τους, από τα ταχύπλοα και τα καράβια.</a:t>
            </a:r>
            <a:endParaRPr lang="el-GR" dirty="0"/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dirty="0"/>
              <a:t>ΔΕΛΦΙΝΙ</a:t>
            </a:r>
            <a:br>
              <a:rPr lang="el-GR" dirty="0"/>
            </a:br>
            <a:br>
              <a:rPr lang="el-GR" dirty="0"/>
            </a:br>
            <a:endParaRPr lang="el-GR" dirty="0"/>
          </a:p>
        </p:txBody>
      </p:sp>
      <p:pic>
        <p:nvPicPr>
          <p:cNvPr id="5" name="4 - Θέση περιεχομένου" descr="ΔΕΛΦΙΝ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667" y="928670"/>
            <a:ext cx="3782581" cy="2500330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</p:txBody>
      </p:sp>
      <p:pic>
        <p:nvPicPr>
          <p:cNvPr id="17409" name="Picture 1" descr="C:\Users\User\Desktop\ΠΡΟΧΕΙΡΟ ΖΩΑ ΥΠΟ ΕΞΑΦΑΝΙΣΗ\1000002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928670"/>
            <a:ext cx="3571900" cy="2524378"/>
          </a:xfrm>
          <a:prstGeom prst="rect">
            <a:avLst/>
          </a:prstGeom>
          <a:noFill/>
        </p:spPr>
      </p:pic>
      <p:pic>
        <p:nvPicPr>
          <p:cNvPr id="17410" name="Picture 2" descr="C:\Users\User\Desktop\ΠΡΟΧΕΙΡΟ ΖΩΑ ΥΠΟ ΕΞΑΦΑΝΙΣΗ\1000002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06053"/>
            <a:ext cx="3648558" cy="2580467"/>
          </a:xfrm>
          <a:prstGeom prst="rect">
            <a:avLst/>
          </a:prstGeom>
          <a:noFill/>
        </p:spPr>
      </p:pic>
      <p:pic>
        <p:nvPicPr>
          <p:cNvPr id="17411" name="Picture 3" descr="C:\Users\User\Desktop\ΠΡΟΧΕΙΡΟ ΖΩΑ ΥΠΟ ΕΞΑΦΑΝΙΣΗ\1000002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714752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ΔΕΛΦΙΝΙ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714348" y="1643063"/>
            <a:ext cx="6858048" cy="452596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l-GR" b="1" u="sng" dirty="0"/>
              <a:t>ΔΕΛΤΙΟ ΤΑΥΤΟΤΗΤΑΣ </a:t>
            </a:r>
          </a:p>
          <a:p>
            <a:pPr>
              <a:buNone/>
            </a:pPr>
            <a:endParaRPr lang="el-GR" b="1" u="sng" dirty="0"/>
          </a:p>
          <a:p>
            <a:pPr>
              <a:buNone/>
            </a:pPr>
            <a:r>
              <a:rPr lang="el-GR" b="1" u="sng" dirty="0"/>
              <a:t>ΟΝΟΜΑ</a:t>
            </a:r>
            <a:r>
              <a:rPr lang="el-GR" b="1" dirty="0"/>
              <a:t>:ΔΕΛΦΙΝΙ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ΧΑΡΑΚΤΗΡΙΣΤΙΚΑ ΤΟΥ ΣΩΜΑΤΟΣ:</a:t>
            </a:r>
            <a:endParaRPr lang="el-GR" u="sng" dirty="0"/>
          </a:p>
          <a:p>
            <a:pPr>
              <a:buNone/>
            </a:pPr>
            <a:r>
              <a:rPr lang="el-GR" b="1" dirty="0"/>
              <a:t> Είναι θηλαστικό, έχει στην ράχη του ένα πτερύγιο που μοιάζει με μισοφέγγαρο. Έχει φυσητήρα και λείο δέρμα.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ΣΥΝΗΘΕΙΕΣ – ΣΥΜΠΕΡΙΦΟΡΕΣ:</a:t>
            </a:r>
            <a:endParaRPr lang="el-GR" u="sng" dirty="0"/>
          </a:p>
          <a:p>
            <a:pPr>
              <a:buNone/>
            </a:pPr>
            <a:r>
              <a:rPr lang="el-GR" b="1" dirty="0"/>
              <a:t> Ζει στις θάλασσες σε κοπάδι. </a:t>
            </a:r>
          </a:p>
          <a:p>
            <a:pPr>
              <a:buNone/>
            </a:pPr>
            <a:r>
              <a:rPr lang="el-GR" b="1" dirty="0"/>
              <a:t>Πηδά έξω από το νερό για να αναπνεύσει.</a:t>
            </a:r>
          </a:p>
          <a:p>
            <a:pPr>
              <a:buNone/>
            </a:pPr>
            <a:r>
              <a:rPr lang="el-GR" b="1" dirty="0"/>
              <a:t>Γεννά ένα μωρό κάθε δύο χρόνια.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ΑΓΑΠΗΜΕΝΟ ΦΑΓΗΤΟ:</a:t>
            </a:r>
          </a:p>
          <a:p>
            <a:pPr>
              <a:buNone/>
            </a:pPr>
            <a:r>
              <a:rPr lang="el-GR" b="1" dirty="0"/>
              <a:t>Τα ψάρια, τα καλαμάρια και οι σουπιές.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u="sng" dirty="0"/>
              <a:t> ΑΠΕΙΛΕΙΤΑΙ</a:t>
            </a:r>
            <a:r>
              <a:rPr lang="el-GR" b="1" dirty="0"/>
              <a:t>: </a:t>
            </a:r>
          </a:p>
          <a:p>
            <a:pPr>
              <a:buNone/>
            </a:pPr>
            <a:r>
              <a:rPr lang="el-GR" b="1" dirty="0"/>
              <a:t>Από τα σκουπίδια των θαλασσών, από τα δίχτυα των ψαράδων, από τα ταχύπλοα και τα καράβια.</a:t>
            </a:r>
            <a:endParaRPr lang="el-GR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ΕΛΑΦΙ</a:t>
            </a:r>
          </a:p>
        </p:txBody>
      </p:sp>
      <p:pic>
        <p:nvPicPr>
          <p:cNvPr id="5" name="4 - Θέση περιεχομένου" descr="ΕΛΑΦ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32936"/>
            <a:ext cx="3357586" cy="2353253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</p:txBody>
      </p:sp>
      <p:pic>
        <p:nvPicPr>
          <p:cNvPr id="15362" name="Picture 2" descr="C:\Users\User\Desktop\ΠΡΟΧΕΙΡΟ ΖΩΑ ΥΠΟ ΕΞΑΦΑΝΙΣΗ\1000002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214422"/>
            <a:ext cx="3714775" cy="2626713"/>
          </a:xfrm>
          <a:prstGeom prst="rect">
            <a:avLst/>
          </a:prstGeom>
          <a:noFill/>
        </p:spPr>
      </p:pic>
      <p:pic>
        <p:nvPicPr>
          <p:cNvPr id="15363" name="Picture 3" descr="C:\Users\User\Desktop\ΠΡΟΧΕΙΡΟ ΖΩΑ ΥΠΟ ΕΞΑΦΑΝΙΣΗ\1000002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3434505" cy="2428892"/>
          </a:xfrm>
          <a:prstGeom prst="rect">
            <a:avLst/>
          </a:prstGeom>
          <a:noFill/>
        </p:spPr>
      </p:pic>
      <p:pic>
        <p:nvPicPr>
          <p:cNvPr id="12" name="11 - Εικόνα" descr="C:\Users\User\Desktop\elaf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929066"/>
            <a:ext cx="2322706" cy="259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ΕΛΑΦΙ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928662" y="1500174"/>
            <a:ext cx="714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600" dirty="0"/>
          </a:p>
          <a:p>
            <a:r>
              <a:rPr lang="el-GR" sz="1600" b="1" u="sng" dirty="0"/>
              <a:t>ΔΕΛΤΙΟ ΤΑΥΤΟΤΗΤΑΣ</a:t>
            </a:r>
          </a:p>
          <a:p>
            <a:endParaRPr lang="el-GR" sz="1600" b="1" u="sng" dirty="0"/>
          </a:p>
          <a:p>
            <a:r>
              <a:rPr lang="el-GR" sz="1600" b="1" u="sng" dirty="0"/>
              <a:t>ΟΝΟΜΑ</a:t>
            </a:r>
            <a:r>
              <a:rPr lang="el-GR" sz="1600" b="1" dirty="0"/>
              <a:t>:ΕΛΑΦΙ</a:t>
            </a:r>
          </a:p>
          <a:p>
            <a:endParaRPr lang="el-GR" sz="1600" dirty="0"/>
          </a:p>
          <a:p>
            <a:r>
              <a:rPr lang="el-GR" sz="1600" b="1" u="sng" dirty="0"/>
              <a:t>ΧΑΡΑΚΤΗΡΙΣΤΙΚΑ ΤΟΥ ΣΩΜΑΤΟΣ: </a:t>
            </a:r>
          </a:p>
          <a:p>
            <a:r>
              <a:rPr lang="el-GR" sz="1600" b="1" dirty="0"/>
              <a:t>Είναι  το μεγαλύτερο θηλαστικό με οπλές που ζει στην Ελλάδα από τα πανάρχαια χρόνια. Το αρσενικό έχει κλαδωτά κέρατα.</a:t>
            </a:r>
            <a:endParaRPr lang="el-GR" sz="1600" dirty="0"/>
          </a:p>
          <a:p>
            <a:r>
              <a:rPr lang="el-GR" sz="1600" b="1" dirty="0"/>
              <a:t> </a:t>
            </a:r>
            <a:endParaRPr lang="el-GR" sz="1600" dirty="0"/>
          </a:p>
          <a:p>
            <a:r>
              <a:rPr lang="el-GR" sz="1600" b="1" u="sng" dirty="0"/>
              <a:t>ΣΥΝΗΘΕΙΕΣ – ΣΥΜΠΕΡΙΦΟΡΕΣ:</a:t>
            </a:r>
          </a:p>
          <a:p>
            <a:r>
              <a:rPr lang="el-GR" sz="1600" b="1" dirty="0"/>
              <a:t>Τα ελάφια ζουν σε κοπάδια, μόνο τα νεαρά αρσενικά μετά τον πρώτο χρόνο της ζωής τους ακολουθούν τα δυνατότερα αρσενικά  σε χωριστές ομάδες.</a:t>
            </a:r>
          </a:p>
          <a:p>
            <a:endParaRPr lang="el-GR" sz="1600" b="1" dirty="0"/>
          </a:p>
          <a:p>
            <a:r>
              <a:rPr lang="el-GR" sz="1600" b="1" u="sng" dirty="0"/>
              <a:t>ΑΓΑΠΗΜΕΝΟ ΦΑΓΗΤΟ: </a:t>
            </a:r>
          </a:p>
          <a:p>
            <a:r>
              <a:rPr lang="el-GR" sz="1600" b="1" dirty="0"/>
              <a:t>Είναι ζώο φυτοφάγο, τρέφεται με χορτάρι και τρυφερούς βλαστούς.</a:t>
            </a:r>
          </a:p>
          <a:p>
            <a:endParaRPr lang="el-GR" sz="1600" dirty="0"/>
          </a:p>
          <a:p>
            <a:r>
              <a:rPr lang="el-GR" sz="1600" b="1" u="sng" dirty="0"/>
              <a:t> ΑΠΕΙΛΕΙΤΑΙ</a:t>
            </a:r>
            <a:r>
              <a:rPr lang="el-GR" sz="1600" b="1" dirty="0"/>
              <a:t>: </a:t>
            </a:r>
          </a:p>
          <a:p>
            <a:r>
              <a:rPr lang="el-GR" sz="1600" b="1" dirty="0"/>
              <a:t>Από τους κυνηγούς, από τις πυρκαγιές  που καταστρέφουν  τα δάση που ζει.</a:t>
            </a:r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581</TotalTime>
  <Words>1097</Words>
  <Application>Microsoft Office PowerPoint</Application>
  <PresentationFormat>Προβολή στην οθόνη (4:3)</PresentationFormat>
  <Paragraphs>197</Paragraphs>
  <Slides>22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7" baseType="lpstr">
      <vt:lpstr>Calibri</vt:lpstr>
      <vt:lpstr>Trebuchet MS</vt:lpstr>
      <vt:lpstr>Wingdings</vt:lpstr>
      <vt:lpstr>Wingdings 2</vt:lpstr>
      <vt:lpstr>Αφθονία</vt:lpstr>
      <vt:lpstr>ΖΩΑ ΠΟΥ ΑΠΕΙΛΟΥΝΤΑΙ  ΜΕ ΕΞΑΦΑΝΙΣΗ </vt:lpstr>
      <vt:lpstr>Η ΘΑΛΑΣΣΙΑ ΧΕΛΩΝΑ ΚΑΡΕΤΤΑ – ΚΑΡΕΤΤΑ </vt:lpstr>
      <vt:lpstr>Η ΘΑΛΑΣΣΙΑ ΧΕΛΩΝΑ ΚΑΡΕΤΤΑ – ΚΑΡΕΤΤΑ</vt:lpstr>
      <vt:lpstr>ΦΩΚΙΑ ΜΟΝΑΧΟΥΣ - ΜΟΝΑΧΟΥΣ</vt:lpstr>
      <vt:lpstr>ΦΩΚΙΑ ΜΟΝΑΧΟΥΣ - ΜΟΝΑΧΟΥΣ</vt:lpstr>
      <vt:lpstr>ΔΕΛΦΙΝΙ  </vt:lpstr>
      <vt:lpstr>ΔΕΛΦΙΝΙ</vt:lpstr>
      <vt:lpstr> ΕΛΑΦΙ</vt:lpstr>
      <vt:lpstr> ΕΛΑΦΙ</vt:lpstr>
      <vt:lpstr>ΚΡΙ-ΚΡΙ ΤΟ ΑΓΡΙΟΚΑΤΣΙΚΟ ΤΗΣ ΚΡΗΤΗΣ</vt:lpstr>
      <vt:lpstr>ΚΡΙ-ΚΡΙ ΤΟ ΑΓΡΙΟΚΑΤΣΙΚΟ ΤΗΣ ΚΡΗΤΗΣ</vt:lpstr>
      <vt:lpstr>ΚΑΦΕ ΑΡΚΟΥΔΑ</vt:lpstr>
      <vt:lpstr>ΚΑΦΕ ΑΡΚΟΥΔΑ</vt:lpstr>
      <vt:lpstr> ΛΥΚΟΣ</vt:lpstr>
      <vt:lpstr>  ΛΥΚΟΣ</vt:lpstr>
      <vt:lpstr>ΑΛΕΠΟΥ</vt:lpstr>
      <vt:lpstr>ΑΛΕΠΟΥ                  </vt:lpstr>
      <vt:lpstr>ΚΑΣΤΟΡΑΣ</vt:lpstr>
      <vt:lpstr>ΚΑΣΤΟΡΑΣ</vt:lpstr>
      <vt:lpstr>ΒΑΣΙΛΑΕΤΟΣ</vt:lpstr>
      <vt:lpstr>ΒΑΣΙΛΑΕΤΟΣ</vt:lpstr>
      <vt:lpstr>                                                                             ΣΥΜΜΕΤΕΙΧΑΝ ΟΙ ΜΑΘΗΤριεσ και οι μαθητεσ  ΤΗΣ Β΄ ΤΑΞΗΣ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ΘΑΛΑΣΣΙΑ ΧΕΛΩΝΑ ΚΑΡΕΤΤΑ - ΚΑΡΕΤΤΑ</dc:title>
  <dc:creator>User</dc:creator>
  <cp:lastModifiedBy>Βίκη Καρατσιβούλη</cp:lastModifiedBy>
  <cp:revision>127</cp:revision>
  <dcterms:created xsi:type="dcterms:W3CDTF">2024-02-25T11:15:13Z</dcterms:created>
  <dcterms:modified xsi:type="dcterms:W3CDTF">2024-05-17T20:28:00Z</dcterms:modified>
</cp:coreProperties>
</file>